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9" r:id="rId6"/>
    <p:sldId id="270" r:id="rId7"/>
    <p:sldId id="271" r:id="rId8"/>
    <p:sldId id="274" r:id="rId9"/>
    <p:sldId id="275" r:id="rId10"/>
    <p:sldId id="272" r:id="rId11"/>
    <p:sldId id="266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08" y="-24"/>
      </p:cViewPr>
      <p:guideLst>
        <p:guide orient="horz" pos="2160"/>
        <p:guide pos="27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96CCD-35B9-6E42-AA2D-591FF7A6755D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0CBD6-ADE9-FA4D-BE89-2800A5008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4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0B5197-A8CC-0C44-BE7D-3E58E87C4B8B}" type="datetimeFigureOut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253CC8-B792-FE4A-A897-77233B17A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50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23C16038-9E60-CE45-B4E9-E8489CCFF3FB}" type="slidenum">
              <a:rPr lang="en-US" sz="1200">
                <a:ea typeface="ＭＳ Ｐゴシック" charset="0"/>
                <a:cs typeface="ＭＳ Ｐゴシック" charset="0"/>
              </a:rPr>
              <a:pPr eaLnBrk="1" hangingPunct="1"/>
              <a:t>4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23C16038-9E60-CE45-B4E9-E8489CCFF3FB}" type="slidenum">
              <a:rPr lang="en-US" sz="1200">
                <a:ea typeface="ＭＳ Ｐゴシック" charset="0"/>
                <a:cs typeface="ＭＳ Ｐゴシック" charset="0"/>
              </a:rPr>
              <a:pPr eaLnBrk="1" hangingPunct="1"/>
              <a:t>5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23C16038-9E60-CE45-B4E9-E8489CCFF3FB}" type="slidenum">
              <a:rPr lang="en-US" sz="1200">
                <a:ea typeface="ＭＳ Ｐゴシック" charset="0"/>
                <a:cs typeface="ＭＳ Ｐゴシック" charset="0"/>
              </a:rPr>
              <a:pPr eaLnBrk="1" hangingPunct="1"/>
              <a:t>6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_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 descr="p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049588" y="5705475"/>
            <a:ext cx="5129212" cy="1152525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049588" y="0"/>
            <a:ext cx="5129212" cy="4849813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3" descr="CAP_logo_k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44513"/>
            <a:ext cx="23288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309938" y="3463925"/>
            <a:ext cx="4646612" cy="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9780" y="1976474"/>
            <a:ext cx="4647172" cy="118912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9784" y="3599421"/>
            <a:ext cx="4647168" cy="969945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909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_o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3049588" y="5705475"/>
            <a:ext cx="5129212" cy="1152525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9588" y="0"/>
            <a:ext cx="5129212" cy="4849813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2" descr="CAP_logo_k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44513"/>
            <a:ext cx="23288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3309938" y="3463925"/>
            <a:ext cx="4646612" cy="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9780" y="1976474"/>
            <a:ext cx="4647172" cy="118912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9784" y="3599421"/>
            <a:ext cx="4647168" cy="969945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578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College of American Pathologists. All rights reserved.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110C3-011E-CA47-9830-8F8E3A42E1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7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2692" y="1783046"/>
            <a:ext cx="7684107" cy="3912443"/>
          </a:xfrm>
        </p:spPr>
        <p:txBody>
          <a:bodyPr anchorCtr="1">
            <a:normAutofit/>
          </a:bodyPr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ctr">
              <a:buNone/>
              <a:defRPr sz="1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College of American Pathologists. All rights reserved.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A58DA-97E7-4342-B9E9-E5A8CDF6FB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4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0" descr="CAP_logo_K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919788"/>
            <a:ext cx="3333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02693" y="1826709"/>
            <a:ext cx="6981153" cy="206845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1002693" y="387350"/>
            <a:ext cx="770315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 2016 College of American Pathologists. All rights reserved.</a:t>
            </a: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CA040D-4FE0-B04C-AB44-9462E76F2B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5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College of American Pathologists. All rights reserved.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CF7A4-BE2A-0744-A7BC-CC6A376670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6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02692" y="1599350"/>
            <a:ext cx="4699430" cy="44722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03581" y="2188248"/>
            <a:ext cx="2501596" cy="1772646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03950" y="4008767"/>
            <a:ext cx="2501900" cy="823913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College of American Pathologists. All rights reserved.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7EB59-6435-CB43-BDEF-91EEEF2267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5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488"/>
            <a:ext cx="9144000" cy="331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College of American Pathologists. All rights reserved.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C1CFC-5EA7-7E48-8D3B-30D44415C9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9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10" descr="CAP_logo_k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2755900"/>
            <a:ext cx="3898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6229350"/>
            <a:ext cx="6223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78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3300" y="387350"/>
            <a:ext cx="77025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3300" y="1716088"/>
            <a:ext cx="770255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3300" y="6221413"/>
            <a:ext cx="4208463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College of American Pathologists.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300" y="6221413"/>
            <a:ext cx="21336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9BDD28-8E4D-2441-ABFF-D194900607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7" descr="CAP_logo_stacked_rgb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935663"/>
            <a:ext cx="307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60338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707" r:id="rId1"/>
    <p:sldLayoutId id="2147493708" r:id="rId2"/>
    <p:sldLayoutId id="2147493703" r:id="rId3"/>
    <p:sldLayoutId id="2147493704" r:id="rId4"/>
    <p:sldLayoutId id="2147493709" r:id="rId5"/>
    <p:sldLayoutId id="2147493705" r:id="rId6"/>
    <p:sldLayoutId id="2147493706" r:id="rId7"/>
    <p:sldLayoutId id="2147493710" r:id="rId8"/>
    <p:sldLayoutId id="2147493712" r:id="rId9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ヒラギノ角ゴ Pro W3" charset="0"/>
          <a:cs typeface="ヒラギノ角ゴ Pro W3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230188" indent="-230188" algn="l" defTabSz="457200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2400" b="1" kern="1200">
          <a:solidFill>
            <a:srgbClr val="595959"/>
          </a:solidFill>
          <a:latin typeface="+mn-lt"/>
          <a:ea typeface="ヒラギノ角ゴ Pro W3" charset="0"/>
          <a:cs typeface="ヒラギノ角ゴ Pro W3" charset="0"/>
        </a:defRPr>
      </a:lvl1pPr>
      <a:lvl2pPr marL="682625" indent="-225425" algn="l" defTabSz="457200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–"/>
        <a:defRPr sz="2000" b="1" kern="1200">
          <a:solidFill>
            <a:srgbClr val="595959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2000" b="1" kern="1200">
          <a:solidFill>
            <a:srgbClr val="595959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–"/>
        <a:defRPr sz="2000" b="1" kern="1200">
          <a:solidFill>
            <a:srgbClr val="595959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»"/>
        <a:defRPr sz="2000" b="1" kern="1200">
          <a:solidFill>
            <a:srgbClr val="595959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ike.flanigan@esacinc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iki.siframework.org/Lab+US+Realm+Pilot+Projec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7.org/implement/standards/product_brief.cfm?product_id=151" TargetMode="External"/><Relationship Id="rId2" Type="http://schemas.openxmlformats.org/officeDocument/2006/relationships/hyperlink" Target="http://wiki.siframework.org/Lab+US+Realm+Pilot+Project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hl7.org/implement/standards/product_brief.cfm?product_id=413" TargetMode="External"/><Relationship Id="rId5" Type="http://schemas.openxmlformats.org/officeDocument/2006/relationships/hyperlink" Target="http://www.hl7.org/implement/standards/product_brief.cfm?product_id=279" TargetMode="External"/><Relationship Id="rId4" Type="http://schemas.openxmlformats.org/officeDocument/2006/relationships/hyperlink" Target="http://www.hl7.org/implement/standards/product_brief.cfm?product_id=15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3309938" y="1687513"/>
            <a:ext cx="4646612" cy="17049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Lab US Realm Pilot Project</a:t>
            </a:r>
            <a:endParaRPr lang="en-US" dirty="0">
              <a:latin typeface="Arial" charset="0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3309938" y="3598863"/>
            <a:ext cx="4646612" cy="9699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LOINC Committee Meeting</a:t>
            </a:r>
            <a:endParaRPr lang="en-US" dirty="0">
              <a:latin typeface="Arial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3211513" y="6008688"/>
            <a:ext cx="270668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1200" b="1" dirty="0" smtClean="0">
                <a:solidFill>
                  <a:srgbClr val="FFFFFF"/>
                </a:solidFill>
              </a:rPr>
              <a:t>Carolyn A. Knapik, BS, MT(ASCP)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5992813" y="6013450"/>
            <a:ext cx="2047875" cy="29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sz="1200" b="1" dirty="0" smtClean="0">
                <a:solidFill>
                  <a:srgbClr val="FFFFFF"/>
                </a:solidFill>
              </a:rPr>
              <a:t>June 9, 2016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Background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7" name="Text Placeholder 4"/>
          <p:cNvSpPr>
            <a:spLocks noGrp="1"/>
          </p:cNvSpPr>
          <p:nvPr>
            <p:ph idx="1"/>
          </p:nvPr>
        </p:nvSpPr>
        <p:spPr>
          <a:xfrm>
            <a:off x="1003300" y="1501254"/>
            <a:ext cx="7702550" cy="492653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+mj-lt"/>
                <a:ea typeface="ＭＳ Ｐゴシック"/>
                <a:cs typeface="Century Gothic" pitchFamily="34" charset="0"/>
              </a:rPr>
              <a:t>Original goal: Funding opportunity from ONC to encourage market adoption of the Lab US Realm suite of Implementation Guides:</a:t>
            </a:r>
          </a:p>
          <a:p>
            <a:pPr lvl="1"/>
            <a:r>
              <a:rPr lang="en-US" dirty="0"/>
              <a:t>HL7 US Realm Laboratory Results R1 DSTU R2 (LRI)</a:t>
            </a:r>
          </a:p>
          <a:p>
            <a:pPr lvl="1"/>
            <a:r>
              <a:rPr lang="en-US" dirty="0"/>
              <a:t>Laboratory Orders R1 DSTU R2 (LOI)</a:t>
            </a:r>
          </a:p>
          <a:p>
            <a:pPr lvl="1"/>
            <a:r>
              <a:rPr lang="en-US" dirty="0"/>
              <a:t>electronic Directory of Services R2 DSTU R2 (</a:t>
            </a:r>
            <a:r>
              <a:rPr lang="en-US" dirty="0" err="1"/>
              <a:t>eDOS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 smtClean="0">
                <a:latin typeface="+mj-lt"/>
                <a:ea typeface="ＭＳ Ｐゴシック"/>
                <a:cs typeface="Century Gothic" pitchFamily="34" charset="0"/>
              </a:rPr>
              <a:t>Project Launched March 25, 2016</a:t>
            </a:r>
          </a:p>
          <a:p>
            <a:pPr>
              <a:defRPr/>
            </a:pPr>
            <a:r>
              <a:rPr lang="en-US" dirty="0" smtClean="0">
                <a:latin typeface="+mj-lt"/>
                <a:ea typeface="ＭＳ Ｐゴシック"/>
                <a:cs typeface="Century Gothic" pitchFamily="34" charset="0"/>
              </a:rPr>
              <a:t>Live Q&amp;A Webinar held April 7, 2016</a:t>
            </a:r>
            <a:endParaRPr lang="en-US" dirty="0" smtClean="0">
              <a:latin typeface="+mj-lt"/>
              <a:ea typeface="ＭＳ Ｐゴシック"/>
              <a:cs typeface="Century Gothic" pitchFamily="34" charset="0"/>
            </a:endParaRPr>
          </a:p>
        </p:txBody>
      </p:sp>
      <p:sp>
        <p:nvSpPr>
          <p:cNvPr id="6149" name="Footer Placeholder 5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© 2016 College of American Pathologists. All rights reserved.</a:t>
            </a:r>
            <a:endParaRPr lang="en-US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College of American Pathologists’ (CAP) Involvement	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-108" charset="0"/>
              <a:buNone/>
              <a:defRPr/>
            </a:pPr>
            <a:r>
              <a:rPr lang="en-US" dirty="0" smtClean="0"/>
              <a:t>CAP Partnered with ONC to: </a:t>
            </a:r>
            <a:endParaRPr lang="en-US" dirty="0" smtClean="0"/>
          </a:p>
          <a:p>
            <a:pPr>
              <a:buFont typeface="Arial" pitchFamily="-108" charset="0"/>
              <a:buChar char="•"/>
              <a:defRPr/>
            </a:pPr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guidance and assistance to pilots </a:t>
            </a:r>
            <a:r>
              <a:rPr lang="en-US" dirty="0" smtClean="0"/>
              <a:t>in regards to CLIA </a:t>
            </a:r>
            <a:r>
              <a:rPr lang="en-US" dirty="0"/>
              <a:t>and regulation conformance </a:t>
            </a:r>
            <a:r>
              <a:rPr lang="en-US" dirty="0" smtClean="0"/>
              <a:t>inquiries.</a:t>
            </a:r>
          </a:p>
          <a:p>
            <a:pPr>
              <a:buFont typeface="Arial" pitchFamily="-108" charset="0"/>
              <a:buChar char="•"/>
              <a:defRPr/>
            </a:pPr>
            <a:r>
              <a:rPr lang="en-US" dirty="0" smtClean="0"/>
              <a:t>Offer </a:t>
            </a:r>
            <a:r>
              <a:rPr lang="en-US" dirty="0"/>
              <a:t>insights </a:t>
            </a:r>
            <a:r>
              <a:rPr lang="en-US" dirty="0" smtClean="0"/>
              <a:t>regarding clinical </a:t>
            </a:r>
            <a:r>
              <a:rPr lang="en-US" dirty="0"/>
              <a:t>laboratory reporting </a:t>
            </a:r>
            <a:r>
              <a:rPr lang="en-US" dirty="0" smtClean="0"/>
              <a:t>using the </a:t>
            </a:r>
            <a:r>
              <a:rPr lang="en-US" dirty="0"/>
              <a:t>HL7 v2.x message structure to inform future versions of the standards.</a:t>
            </a:r>
            <a:endParaRPr lang="en-US" dirty="0"/>
          </a:p>
        </p:txBody>
      </p:sp>
      <p:sp>
        <p:nvSpPr>
          <p:cNvPr id="7172" name="Footer Placeholder 8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© 2016 College of American Pathologists. All rights reserved.</a:t>
            </a:r>
            <a:endParaRPr lang="en-US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Scope Change as of June 1, 2016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  <a:ea typeface="ＭＳ Ｐゴシック" charset="0"/>
              </a:rPr>
              <a:t>Focus changed from </a:t>
            </a:r>
            <a:r>
              <a:rPr lang="en-US" dirty="0" err="1" smtClean="0">
                <a:solidFill>
                  <a:schemeClr val="tx2"/>
                </a:solidFill>
                <a:latin typeface="+mj-lt"/>
                <a:ea typeface="ＭＳ Ｐゴシック" charset="0"/>
              </a:rPr>
              <a:t>implemention</a:t>
            </a:r>
            <a:r>
              <a:rPr lang="en-US" dirty="0">
                <a:solidFill>
                  <a:schemeClr val="tx2"/>
                </a:solidFill>
                <a:latin typeface="+mj-lt"/>
                <a:ea typeface="ＭＳ Ｐゴシック" charset="0"/>
              </a:rPr>
              <a:t> </a:t>
            </a:r>
            <a:r>
              <a:rPr lang="en-US" dirty="0" smtClean="0">
                <a:latin typeface="+mj-lt"/>
                <a:ea typeface="ＭＳ Ｐゴシック" charset="0"/>
              </a:rPr>
              <a:t>to 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ＭＳ Ｐゴシック" charset="0"/>
              </a:rPr>
              <a:t>cost saving studies </a:t>
            </a:r>
            <a:r>
              <a:rPr lang="en-US" dirty="0" smtClean="0">
                <a:latin typeface="+mj-lt"/>
                <a:ea typeface="ＭＳ Ｐゴシック" charset="0"/>
              </a:rPr>
              <a:t>regarding the use of the </a:t>
            </a:r>
            <a:r>
              <a:rPr lang="en-US" dirty="0">
                <a:ea typeface="ＭＳ Ｐゴシック" charset="0"/>
              </a:rPr>
              <a:t>suite of</a:t>
            </a:r>
            <a:r>
              <a:rPr lang="en-US" dirty="0" smtClean="0">
                <a:latin typeface="+mj-lt"/>
                <a:ea typeface="ＭＳ Ｐゴシック" charset="0"/>
              </a:rPr>
              <a:t> Lab US Realm Implementation Guides.</a:t>
            </a:r>
          </a:p>
          <a:p>
            <a:pPr>
              <a:defRPr/>
            </a:pPr>
            <a:r>
              <a:rPr lang="en-US" dirty="0" smtClean="0">
                <a:latin typeface="+mj-lt"/>
                <a:ea typeface="ＭＳ Ｐゴシック" charset="0"/>
              </a:rPr>
              <a:t>Deadline for Proposal Submission extended to June 20, 2016.</a:t>
            </a: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8196" name="Footer Placeholder 8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© 2016 College of American Pathologists. All rights reserved.</a:t>
            </a:r>
            <a:endParaRPr lang="en-US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Why the Change?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  <a:ea typeface="ＭＳ Ｐゴシック" charset="0"/>
              </a:rPr>
              <a:t>Timeline was determined too short for implementation to occur.</a:t>
            </a:r>
            <a:endParaRPr lang="en-US" dirty="0" smtClean="0">
              <a:latin typeface="+mj-lt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+mj-lt"/>
                <a:ea typeface="ＭＳ Ｐゴシック" charset="0"/>
              </a:rPr>
              <a:t>It is hoped that the cost saving studies produced will promote and encourage adoption of the suite of Lab US Realm Implementation Guides.</a:t>
            </a: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8196" name="Footer Placeholder 8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© 2016 College of American Pathologists. All rights reserved.</a:t>
            </a:r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340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How Can I Participate?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003300" y="1351128"/>
            <a:ext cx="7567494" cy="507666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  <a:ea typeface="ＭＳ Ｐゴシック" charset="0"/>
              </a:rPr>
              <a:t>Submit a non-binding letter of intent as soon as possible</a:t>
            </a:r>
          </a:p>
          <a:p>
            <a:pPr>
              <a:defRPr/>
            </a:pPr>
            <a:r>
              <a:rPr lang="en-US" dirty="0" smtClean="0">
                <a:latin typeface="+mj-lt"/>
                <a:ea typeface="ＭＳ Ｐゴシック" charset="0"/>
              </a:rPr>
              <a:t>Submit a completed Lab US Realm Pilot Proposal Template to Mike </a:t>
            </a:r>
            <a:r>
              <a:rPr lang="en-US" dirty="0" err="1" smtClean="0">
                <a:latin typeface="+mj-lt"/>
                <a:ea typeface="ＭＳ Ｐゴシック" charset="0"/>
              </a:rPr>
              <a:t>Flanigan</a:t>
            </a:r>
            <a:endParaRPr lang="en-US" dirty="0" smtClean="0">
              <a:latin typeface="+mj-lt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+mj-lt"/>
                <a:ea typeface="ＭＳ Ｐゴシック" charset="0"/>
              </a:rPr>
              <a:t>Questions can be directed to Mike </a:t>
            </a:r>
            <a:r>
              <a:rPr lang="en-US" dirty="0" err="1" smtClean="0">
                <a:latin typeface="+mj-lt"/>
                <a:ea typeface="ＭＳ Ｐゴシック" charset="0"/>
              </a:rPr>
              <a:t>Flanigan</a:t>
            </a:r>
            <a:r>
              <a:rPr lang="en-US" dirty="0">
                <a:latin typeface="+mj-lt"/>
                <a:ea typeface="ＭＳ Ｐゴシック" charset="0"/>
              </a:rPr>
              <a:t> at </a:t>
            </a:r>
            <a:r>
              <a:rPr lang="en-US" dirty="0" smtClean="0">
                <a:latin typeface="+mj-lt"/>
                <a:ea typeface="ＭＳ Ｐゴシック" charset="0"/>
                <a:hlinkClick r:id="rId3"/>
              </a:rPr>
              <a:t>mike.flanigan@esacinc.com</a:t>
            </a:r>
            <a:endParaRPr lang="en-US" dirty="0" smtClean="0">
              <a:latin typeface="+mj-lt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+mj-lt"/>
                <a:ea typeface="ＭＳ Ｐゴシック" charset="0"/>
              </a:rPr>
              <a:t>More details can be found on the wiki at: </a:t>
            </a:r>
            <a:r>
              <a:rPr lang="en-US" dirty="0">
                <a:hlinkClick r:id="rId4"/>
              </a:rPr>
              <a:t>http://wiki.siframework.org/Lab+US+Realm+Pilot+Project</a:t>
            </a: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8196" name="Footer Placeholder 8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© 2016 College of American Pathologists. All rights reserved.</a:t>
            </a:r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047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Useful Links: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13900" y="955343"/>
            <a:ext cx="8516202" cy="5472445"/>
          </a:xfrm>
        </p:spPr>
        <p:txBody>
          <a:bodyPr/>
          <a:lstStyle/>
          <a:p>
            <a:r>
              <a:rPr lang="en-US" sz="1600" b="0" dirty="0"/>
              <a:t>Labs US Realm Pilot Project Wiki</a:t>
            </a:r>
          </a:p>
          <a:p>
            <a:pPr lvl="1"/>
            <a:r>
              <a:rPr lang="en-US" sz="1600" u="sng" dirty="0">
                <a:hlinkClick r:id="rId2"/>
              </a:rPr>
              <a:t>http://wiki.siframework.org/Lab+US+Realm+Pilot+Project</a:t>
            </a:r>
            <a:endParaRPr lang="en-US" sz="1600" u="sng" dirty="0"/>
          </a:p>
          <a:p>
            <a:r>
              <a:rPr lang="en-US" sz="1600" b="0" dirty="0" smtClean="0"/>
              <a:t>Reference </a:t>
            </a:r>
            <a:r>
              <a:rPr lang="en-US" sz="1600" b="0" dirty="0"/>
              <a:t>Specifications</a:t>
            </a:r>
          </a:p>
          <a:p>
            <a:pPr lvl="1"/>
            <a:r>
              <a:rPr lang="en-US" sz="1600" b="0" dirty="0"/>
              <a:t>HL7 Version 2.5.1 Implementation Guide: S&amp;I Framework Laboratory Test Compendium Framework R2 DSTU R2 (</a:t>
            </a:r>
            <a:r>
              <a:rPr lang="en-US" sz="1600" b="0" dirty="0" err="1"/>
              <a:t>eDOS</a:t>
            </a:r>
            <a:r>
              <a:rPr lang="en-US" sz="1600" b="0" dirty="0"/>
              <a:t>)</a:t>
            </a:r>
          </a:p>
          <a:p>
            <a:pPr lvl="2"/>
            <a:r>
              <a:rPr lang="en-US" sz="1600" dirty="0">
                <a:hlinkClick r:id="rId3"/>
              </a:rPr>
              <a:t>http://www.hl7.org/implement/standards/product_brief.cfm?product_id=151</a:t>
            </a:r>
            <a:r>
              <a:rPr lang="en-US" sz="1600" dirty="0"/>
              <a:t>  </a:t>
            </a:r>
            <a:endParaRPr lang="en-US" sz="1600" b="0" dirty="0"/>
          </a:p>
          <a:p>
            <a:pPr lvl="1"/>
            <a:r>
              <a:rPr lang="en-US" sz="1600" b="0" dirty="0"/>
              <a:t>HL7 Version 2.5.1 Implementation Guide: S&amp;I Framework Lab Orders from EHR R1 DSTU R1 - US Realm (LOI)</a:t>
            </a:r>
          </a:p>
          <a:p>
            <a:pPr lvl="2"/>
            <a:r>
              <a:rPr lang="en-US" sz="1600" u="sng" dirty="0"/>
              <a:t>http://</a:t>
            </a:r>
            <a:r>
              <a:rPr lang="en-US" sz="1600" u="sng" dirty="0">
                <a:hlinkClick r:id="rId4"/>
              </a:rPr>
              <a:t>www.hl7.org/implement/standards/product_brief.cfm?product_id=152</a:t>
            </a:r>
            <a:r>
              <a:rPr lang="en-US" sz="1600" b="0" dirty="0"/>
              <a:t>  </a:t>
            </a:r>
          </a:p>
          <a:p>
            <a:pPr lvl="1"/>
            <a:r>
              <a:rPr lang="en-US" sz="1600" b="0" dirty="0"/>
              <a:t>HL7 Version 2.5.1 Implementation Guide: S&amp;I Framework Lab Results Interface Implementation Guide R1 DSTU R2- US Realm (LRI)</a:t>
            </a:r>
          </a:p>
          <a:p>
            <a:pPr lvl="2"/>
            <a:r>
              <a:rPr lang="en-US" sz="1600" dirty="0">
                <a:hlinkClick r:id="rId5"/>
              </a:rPr>
              <a:t>http://www.hl7.org/implement/standards/product_brief.cfm?product_id=279</a:t>
            </a:r>
            <a:r>
              <a:rPr lang="en-US" sz="1600" dirty="0"/>
              <a:t>  </a:t>
            </a:r>
            <a:endParaRPr lang="en-US" sz="1600" b="0" dirty="0"/>
          </a:p>
          <a:p>
            <a:pPr lvl="1"/>
            <a:r>
              <a:rPr lang="en-US" sz="1600" b="0" dirty="0"/>
              <a:t>HL7 Version 2 Implementation Guide: Laboratory Value Set Companion Guide R1 – US Realm </a:t>
            </a:r>
          </a:p>
          <a:p>
            <a:pPr lvl="2"/>
            <a:r>
              <a:rPr lang="en-US" sz="1600" dirty="0">
                <a:hlinkClick r:id="rId6"/>
              </a:rPr>
              <a:t>http://www.hl7.org/implement/standards/product_brief.cfm?product_id=413</a:t>
            </a:r>
            <a:r>
              <a:rPr lang="en-US" sz="1600" dirty="0"/>
              <a:t> </a:t>
            </a:r>
            <a:endParaRPr lang="en-US" sz="1600" b="0" dirty="0"/>
          </a:p>
          <a:p>
            <a:pPr>
              <a:defRPr/>
            </a:pPr>
            <a:endParaRPr lang="en-US" sz="1600" dirty="0">
              <a:latin typeface="+mj-lt"/>
              <a:ea typeface="ＭＳ Ｐゴシック" charset="0"/>
            </a:endParaRPr>
          </a:p>
        </p:txBody>
      </p:sp>
      <p:sp>
        <p:nvSpPr>
          <p:cNvPr id="9220" name="Footer Placeholder 8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© 2016 College of American Pathologists. All rights reserved.</a:t>
            </a:r>
            <a:endParaRPr lang="en-US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Screen_2016">
  <a:themeElements>
    <a:clrScheme name="CAP_brand_theme">
      <a:dk1>
        <a:sysClr val="windowText" lastClr="000000"/>
      </a:dk1>
      <a:lt1>
        <a:sysClr val="window" lastClr="FFFFFF"/>
      </a:lt1>
      <a:dk2>
        <a:srgbClr val="009ABF"/>
      </a:dk2>
      <a:lt2>
        <a:srgbClr val="B21928"/>
      </a:lt2>
      <a:accent1>
        <a:srgbClr val="C3C6C8"/>
      </a:accent1>
      <a:accent2>
        <a:srgbClr val="DE8B05"/>
      </a:accent2>
      <a:accent3>
        <a:srgbClr val="45A142"/>
      </a:accent3>
      <a:accent4>
        <a:srgbClr val="592C82"/>
      </a:accent4>
      <a:accent5>
        <a:srgbClr val="000000"/>
      </a:accent5>
      <a:accent6>
        <a:srgbClr val="646464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sharepoint/v3/field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PPT_Screen_2016</Template>
  <TotalTime>203</TotalTime>
  <Words>434</Words>
  <Application>Microsoft Office PowerPoint</Application>
  <PresentationFormat>On-screen Show (4:3)</PresentationFormat>
  <Paragraphs>47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PPT_Screen_2016</vt:lpstr>
      <vt:lpstr>Lab US Realm Pilot Project</vt:lpstr>
      <vt:lpstr>Background</vt:lpstr>
      <vt:lpstr>The College of American Pathologists’ (CAP) Involvement </vt:lpstr>
      <vt:lpstr>Scope Change as of June 1, 2016</vt:lpstr>
      <vt:lpstr>Why the Change?</vt:lpstr>
      <vt:lpstr>How Can I Participate?</vt:lpstr>
      <vt:lpstr>Useful Links: </vt:lpstr>
      <vt:lpstr>PowerPoint Presentation</vt:lpstr>
    </vt:vector>
  </TitlesOfParts>
  <Company>College of American Pathologists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Title: Arial,  White, 33 Pt, Initial Capitalization</dc:title>
  <dc:creator>Carolyn Knapik (s)</dc:creator>
  <cp:lastModifiedBy>Carolyn Knapik (s)</cp:lastModifiedBy>
  <cp:revision>13</cp:revision>
  <cp:lastPrinted>2014-10-28T21:33:33Z</cp:lastPrinted>
  <dcterms:created xsi:type="dcterms:W3CDTF">2016-06-06T15:27:00Z</dcterms:created>
  <dcterms:modified xsi:type="dcterms:W3CDTF">2016-06-06T18:50:16Z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